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Cormorant Garamond"/>
      <p:regular r:id="rId19"/>
      <p:bold r:id="rId20"/>
      <p:italic r:id="rId21"/>
      <p:boldItalic r:id="rId22"/>
    </p:embeddedFont>
    <p:embeddedFont>
      <p:font typeface="Cormorant Garamond Medium"/>
      <p:regular r:id="rId23"/>
      <p:bold r:id="rId24"/>
      <p:italic r:id="rId25"/>
      <p:boldItalic r:id="rId26"/>
    </p:embeddedFont>
    <p:embeddedFont>
      <p:font typeface="DM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rmorantGaramond-bold.fntdata"/><Relationship Id="rId22" Type="http://schemas.openxmlformats.org/officeDocument/2006/relationships/font" Target="fonts/CormorantGaramond-boldItalic.fntdata"/><Relationship Id="rId21" Type="http://schemas.openxmlformats.org/officeDocument/2006/relationships/font" Target="fonts/CormorantGaramond-italic.fntdata"/><Relationship Id="rId24" Type="http://schemas.openxmlformats.org/officeDocument/2006/relationships/font" Target="fonts/CormorantGaramondMedium-bold.fntdata"/><Relationship Id="rId23" Type="http://schemas.openxmlformats.org/officeDocument/2006/relationships/font" Target="fonts/CormorantGaramondMedium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CormorantGaramondMedium-boldItalic.fntdata"/><Relationship Id="rId25" Type="http://schemas.openxmlformats.org/officeDocument/2006/relationships/font" Target="fonts/CormorantGaramondMedium-italic.fntdata"/><Relationship Id="rId28" Type="http://schemas.openxmlformats.org/officeDocument/2006/relationships/font" Target="fonts/DMSans-bold.fntdata"/><Relationship Id="rId27" Type="http://schemas.openxmlformats.org/officeDocument/2006/relationships/font" Target="fonts/DMSans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DMSans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DMSans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CormorantGaramond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8e0cc5e34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28e0cc5e34d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8e0cc5e34d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28e0cc5e34d_0_4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8e0cc5e34d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28e0cc5e34d_0_2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5cf40e07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5cf40e07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8e06e825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8e06e825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935dc2cbd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2935dc2cbdd_0_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8e0cc5e34d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28e0cc5e34d_0_3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935dc2cbdd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2935dc2cbdd_2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e0cc5e34d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7" name="Google Shape;177;g28e0cc5e34d_0_1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935dc2cbdd_1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g2935dc2cbdd_1_1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5cf40e07c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1" name="Google Shape;191;g25cf40e07c9_1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8e06e8254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8e06e8254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highlight>
                <a:srgbClr val="F7F7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2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200" cy="19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11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1100" cy="19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2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6000" cy="29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200" cy="23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400" y="-125700"/>
            <a:ext cx="2263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00" y="1085919"/>
            <a:ext cx="29259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00" y="95319"/>
            <a:ext cx="2925900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rtl="0">
              <a:spcBef>
                <a:spcPts val="300"/>
              </a:spcBef>
              <a:spcAft>
                <a:spcPts val="0"/>
              </a:spcAft>
              <a:buSzPts val="1600"/>
              <a:buChar char="•"/>
              <a:defRPr/>
            </a:lvl1pPr>
            <a:lvl2pPr indent="-317500" lvl="1" marL="914400" rtl="0">
              <a:spcBef>
                <a:spcPts val="300"/>
              </a:spcBef>
              <a:spcAft>
                <a:spcPts val="0"/>
              </a:spcAft>
              <a:buSzPts val="1400"/>
              <a:buChar char="–"/>
              <a:defRPr/>
            </a:lvl2pPr>
            <a:lvl3pPr indent="-304800" lvl="2" marL="1371600" rtl="0"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3pPr>
            <a:lvl4pPr indent="-292100" lvl="3" marL="1828800" rtl="0">
              <a:spcBef>
                <a:spcPts val="200"/>
              </a:spcBef>
              <a:spcAft>
                <a:spcPts val="0"/>
              </a:spcAft>
              <a:buSzPts val="1000"/>
              <a:buChar char="–"/>
              <a:defRPr/>
            </a:lvl4pPr>
            <a:lvl5pPr indent="-292100" lvl="4" marL="2286000" rtl="0">
              <a:spcBef>
                <a:spcPts val="200"/>
              </a:spcBef>
              <a:spcAft>
                <a:spcPts val="0"/>
              </a:spcAft>
              <a:buSzPts val="1000"/>
              <a:buChar char="»"/>
              <a:defRPr/>
            </a:lvl5pPr>
            <a:lvl6pPr indent="-292100" lvl="5" marL="2743200" rtl="0">
              <a:spcBef>
                <a:spcPts val="200"/>
              </a:spcBef>
              <a:spcAft>
                <a:spcPts val="0"/>
              </a:spcAft>
              <a:buSzPts val="1000"/>
              <a:buChar char="•"/>
              <a:defRPr/>
            </a:lvl6pPr>
            <a:lvl7pPr indent="-292100" lvl="6" marL="3200400" rtl="0">
              <a:spcBef>
                <a:spcPts val="200"/>
              </a:spcBef>
              <a:spcAft>
                <a:spcPts val="0"/>
              </a:spcAft>
              <a:buSzPts val="1000"/>
              <a:buChar char="•"/>
              <a:defRPr/>
            </a:lvl7pPr>
            <a:lvl8pPr indent="-292100" lvl="7" marL="3657600" rtl="0">
              <a:spcBef>
                <a:spcPts val="200"/>
              </a:spcBef>
              <a:spcAft>
                <a:spcPts val="0"/>
              </a:spcAft>
              <a:buSzPts val="1000"/>
              <a:buChar char="•"/>
              <a:defRPr/>
            </a:lvl8pPr>
            <a:lvl9pPr indent="-292100" lvl="8" marL="4114800" rtl="0">
              <a:spcBef>
                <a:spcPts val="200"/>
              </a:spcBef>
              <a:spcAft>
                <a:spcPts val="0"/>
              </a:spcAft>
              <a:buSzPts val="1000"/>
              <a:buChar char="•"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pavecommute.app/understanding-scope-3-emissions-the-hidden-impact-of-commuter-transportation/" TargetMode="External"/><Relationship Id="rId4" Type="http://schemas.openxmlformats.org/officeDocument/2006/relationships/hyperlink" Target="https://www.technologyreview.com/2022/12/22/1065830/why-evs-wont-replace-hybrid-cars-anytime-soon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advocacy.consumerreports.org/wp-content/uploads/2020/10/EV-Ownership-Cost-Final-Report-1.pdf" TargetMode="External"/><Relationship Id="rId4" Type="http://schemas.openxmlformats.org/officeDocument/2006/relationships/hyperlink" Target="https://advocacy.consumerreports.org/wp-content/uploads/2020/10/EV-Ownership-Cost-Final-Report-1.pdf" TargetMode="External"/><Relationship Id="rId5" Type="http://schemas.openxmlformats.org/officeDocument/2006/relationships/hyperlink" Target="https://www.nrdc.org/stories/electric-vs-gas-cars-it-cheaper-drive-ev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343D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/>
        </p:nvSpPr>
        <p:spPr>
          <a:xfrm>
            <a:off x="450047" y="1274925"/>
            <a:ext cx="7548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6000">
                <a:solidFill>
                  <a:srgbClr val="FFFFFF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Charging our future:</a:t>
            </a:r>
            <a:endParaRPr b="1" sz="700"/>
          </a:p>
        </p:txBody>
      </p:sp>
      <p:sp>
        <p:nvSpPr>
          <p:cNvPr id="134" name="Google Shape;134;p26"/>
          <p:cNvSpPr txBox="1"/>
          <p:nvPr/>
        </p:nvSpPr>
        <p:spPr>
          <a:xfrm>
            <a:off x="450050" y="2198325"/>
            <a:ext cx="81774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5600">
                <a:solidFill>
                  <a:srgbClr val="FFFFFF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Electric vehicles</a:t>
            </a:r>
            <a:r>
              <a:rPr i="0" lang="en-CA" sz="5600" u="none" cap="none" strike="noStrike">
                <a:solidFill>
                  <a:srgbClr val="FFFFFF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 </a:t>
            </a:r>
            <a:endParaRPr i="0" sz="5600" u="none" cap="none" strike="noStrike">
              <a:solidFill>
                <a:srgbClr val="FFFFFF"/>
              </a:solidFill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rgbClr val="F1C232"/>
              </a:solidFill>
            </a:endParaRPr>
          </a:p>
        </p:txBody>
      </p:sp>
      <p:sp>
        <p:nvSpPr>
          <p:cNvPr id="135" name="Google Shape;135;p26"/>
          <p:cNvSpPr txBox="1"/>
          <p:nvPr/>
        </p:nvSpPr>
        <p:spPr>
          <a:xfrm>
            <a:off x="450044" y="4229979"/>
            <a:ext cx="19083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>
                <a:solidFill>
                  <a:srgbClr val="F1C231"/>
                </a:solidFill>
                <a:latin typeface="DM Sans"/>
                <a:ea typeface="DM Sans"/>
                <a:cs typeface="DM Sans"/>
                <a:sym typeface="DM Sans"/>
              </a:rPr>
              <a:t>October 27</a:t>
            </a:r>
            <a:r>
              <a:rPr b="0" i="0" lang="en-CA" sz="1100" u="none" cap="none" strike="noStrike">
                <a:solidFill>
                  <a:srgbClr val="F1C231"/>
                </a:solidFill>
                <a:latin typeface="DM Sans"/>
                <a:ea typeface="DM Sans"/>
                <a:cs typeface="DM Sans"/>
                <a:sym typeface="DM Sans"/>
              </a:rPr>
              <a:t>, 2023</a:t>
            </a:r>
            <a:endParaRPr sz="700">
              <a:solidFill>
                <a:srgbClr val="F1C231"/>
              </a:solidFill>
            </a:endParaRPr>
          </a:p>
        </p:txBody>
      </p:sp>
      <p:sp>
        <p:nvSpPr>
          <p:cNvPr id="136" name="Google Shape;136;p26"/>
          <p:cNvSpPr txBox="1"/>
          <p:nvPr/>
        </p:nvSpPr>
        <p:spPr>
          <a:xfrm>
            <a:off x="450044" y="4475383"/>
            <a:ext cx="24219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Presented by BA1 Group B</a:t>
            </a:r>
            <a:endParaRPr sz="11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Alisa, Coco, Sergio, Young Ji, Yuehan</a:t>
            </a:r>
            <a:r>
              <a:rPr b="0" i="0" lang="en-CA" sz="11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700"/>
          </a:p>
        </p:txBody>
      </p:sp>
      <p:sp>
        <p:nvSpPr>
          <p:cNvPr id="137" name="Google Shape;137;p26"/>
          <p:cNvSpPr txBox="1"/>
          <p:nvPr/>
        </p:nvSpPr>
        <p:spPr>
          <a:xfrm>
            <a:off x="394400" y="3005950"/>
            <a:ext cx="6914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100">
                <a:solidFill>
                  <a:srgbClr val="F1C232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BAIT 518 Presentation</a:t>
            </a:r>
            <a:endParaRPr sz="1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b="20986" l="0" r="0" t="0"/>
          <a:stretch/>
        </p:blipFill>
        <p:spPr>
          <a:xfrm>
            <a:off x="0" y="-275175"/>
            <a:ext cx="9144049" cy="541867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 txBox="1"/>
          <p:nvPr/>
        </p:nvSpPr>
        <p:spPr>
          <a:xfrm>
            <a:off x="266854" y="2087823"/>
            <a:ext cx="86103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4900">
                <a:solidFill>
                  <a:srgbClr val="FFFFFF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Thank you</a:t>
            </a:r>
            <a:endParaRPr b="1" sz="1100"/>
          </a:p>
        </p:txBody>
      </p:sp>
      <p:sp>
        <p:nvSpPr>
          <p:cNvPr id="210" name="Google Shape;210;p35"/>
          <p:cNvSpPr txBox="1"/>
          <p:nvPr/>
        </p:nvSpPr>
        <p:spPr>
          <a:xfrm>
            <a:off x="0" y="4885800"/>
            <a:ext cx="1618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700">
                <a:solidFill>
                  <a:schemeClr val="lt2"/>
                </a:solidFill>
              </a:rPr>
              <a:t>Image from Unsplash (2016)</a:t>
            </a:r>
            <a:endParaRPr sz="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/>
          <p:nvPr/>
        </p:nvSpPr>
        <p:spPr>
          <a:xfrm>
            <a:off x="411200" y="1390125"/>
            <a:ext cx="8304300" cy="24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AutoNum type="arabicPeriod"/>
            </a:pP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How it Works. (2023). Scope 3 emissions and employee commuting: The hidden impacts of solo driving. How it Works. </a:t>
            </a:r>
            <a:r>
              <a:rPr lang="en-CA" sz="1100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https://pavecommute.app/understanding-scope-3-emissions-the-hidden-impact-of-commuter-transportation/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AutoNum type="arabicPeriod"/>
            </a:pP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Thornton, K. (2021). Gray bmw x 6 on green grass field during sunset [image]. Unsplash. https://unsplash.com/photos/gray-bmw-x-6-on-green-grass-field-during-sunset-8scCtYs4Dp8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AutoNum type="arabicPeriod"/>
            </a:pP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Crownhard, C. (December 22, 2022). Why EVs won’t replace hybrid cars anytime soon. Climate Change and Energy. </a:t>
            </a:r>
            <a:r>
              <a:rPr lang="en-CA" sz="1100"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/>
              </a:rPr>
              <a:t>https://www.technologyreview.com/2022/12/22/1065830/why-evs-wont-replace-hybrid-cars-anytime-soon/</a:t>
            </a: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 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AutoNum type="arabicPeriod"/>
            </a:pP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Bohovyk, Olena. (2021). Red car in the middle of the forest during daytime photo [image]. Unsplash. https://unsplash.com/photos/red-car-in-the-middle-of-the-forest-during-daytime-cXVoDxe71BQ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AutoNum type="arabicPeriod"/>
            </a:pP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Geronimo. (2016). Aerial shot of road surrounded by green trees photo [image]. Unsplash. https://unsplash.com/photos/aerial-shot-of-road-surrounded-by-green-trees-qzgN45hseN0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6" name="Google Shape;216;p36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CA" sz="3160">
                <a:solidFill>
                  <a:srgbClr val="000000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References</a:t>
            </a:r>
            <a:endParaRPr b="1" sz="262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222" name="Google Shape;222;p37"/>
          <p:cNvSpPr txBox="1"/>
          <p:nvPr/>
        </p:nvSpPr>
        <p:spPr>
          <a:xfrm>
            <a:off x="411200" y="1390125"/>
            <a:ext cx="8304300" cy="19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A </a:t>
            </a:r>
            <a:r>
              <a:rPr lang="en-CA" sz="1100"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/>
              </a:rPr>
              <a:t>2020 Consumer Reports study</a:t>
            </a: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 similarly showed that EV drivers tend to spend about 60 percent less each year on fuel costs compared to drivers of gas-powered cars. 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DM Sans"/>
              <a:buChar char="○"/>
            </a:pP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However, the overall cost depends on various factors such as: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DM Sans"/>
              <a:buChar char="■"/>
            </a:pP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Cost of electricity based on location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DM Sans"/>
              <a:buChar char="■"/>
            </a:pP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Cost of charging at </a:t>
            </a: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charging stations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DM Sans"/>
              <a:buChar char="■"/>
            </a:pP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Fuel efficiency of cars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Without spark plugs to replace or oil to change, electric vehicles have a clear leg up on maintenance costs. Electric cars do still require some basic maintenance—like service checks and tire rotations. But in general, </a:t>
            </a:r>
            <a:r>
              <a:rPr lang="en-CA" sz="1100"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/>
              </a:rPr>
              <a:t>electric vehicles typically cost half as much to maintain</a:t>
            </a:r>
            <a:r>
              <a:rPr lang="en-CA" sz="1100">
                <a:latin typeface="DM Sans"/>
                <a:ea typeface="DM Sans"/>
                <a:cs typeface="DM Sans"/>
                <a:sym typeface="DM Sans"/>
              </a:rPr>
              <a:t> and repair as gas-powered cars. 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-CA" sz="1100" u="sng">
                <a:latin typeface="DM Sans"/>
                <a:ea typeface="DM Sans"/>
                <a:cs typeface="DM Sans"/>
                <a:sym typeface="DM Sans"/>
                <a:hlinkClick r:id="rId5"/>
              </a:rPr>
              <a:t>https://www.nrdc.org/stories/electric-vs-gas-cars-it-cheaper-drive-ev</a:t>
            </a:r>
            <a:endParaRPr sz="1100" u="sng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23" name="Google Shape;223;p3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CA" sz="3160">
                <a:solidFill>
                  <a:srgbClr val="000000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Additional Information (Cost)</a:t>
            </a:r>
            <a:endParaRPr b="1" sz="26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 rotWithShape="1">
          <a:blip r:embed="rId3">
            <a:alphaModFix/>
          </a:blip>
          <a:srcRect b="15668" l="0" r="0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144" name="Google Shape;144;p27"/>
          <p:cNvSpPr txBox="1"/>
          <p:nvPr/>
        </p:nvSpPr>
        <p:spPr>
          <a:xfrm>
            <a:off x="0" y="4885800"/>
            <a:ext cx="1618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700">
                <a:solidFill>
                  <a:schemeClr val="lt2"/>
                </a:solidFill>
              </a:rPr>
              <a:t>Image from </a:t>
            </a:r>
            <a:r>
              <a:rPr lang="en-CA" sz="700">
                <a:solidFill>
                  <a:schemeClr val="lt2"/>
                </a:solidFill>
              </a:rPr>
              <a:t>How it works (2023)</a:t>
            </a:r>
            <a:endParaRPr sz="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/>
        </p:nvSpPr>
        <p:spPr>
          <a:xfrm>
            <a:off x="1447350" y="3459375"/>
            <a:ext cx="19929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CA" sz="1800">
                <a:latin typeface="Cormorant Garamond"/>
                <a:ea typeface="Cormorant Garamond"/>
                <a:cs typeface="Cormorant Garamond"/>
                <a:sym typeface="Cormorant Garamond"/>
              </a:rPr>
              <a:t>Provide i</a:t>
            </a:r>
            <a:r>
              <a:rPr b="1" lang="en-CA" sz="1800">
                <a:latin typeface="Cormorant Garamond"/>
                <a:ea typeface="Cormorant Garamond"/>
                <a:cs typeface="Cormorant Garamond"/>
                <a:sym typeface="Cormorant Garamond"/>
              </a:rPr>
              <a:t>nsights</a:t>
            </a:r>
            <a:endParaRPr b="1" sz="1800">
              <a:latin typeface="Cormorant Garamond"/>
              <a:ea typeface="Cormorant Garamond"/>
              <a:cs typeface="Cormorant Garamond"/>
              <a:sym typeface="Cormorant Garamond"/>
            </a:endParaRPr>
          </a:p>
        </p:txBody>
      </p:sp>
      <p:pic>
        <p:nvPicPr>
          <p:cNvPr id="150" name="Google Shape;1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3838" y="1754650"/>
            <a:ext cx="1399925" cy="139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4523" y="1929923"/>
            <a:ext cx="1201750" cy="120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8"/>
          <p:cNvSpPr txBox="1"/>
          <p:nvPr/>
        </p:nvSpPr>
        <p:spPr>
          <a:xfrm>
            <a:off x="5256162" y="3459375"/>
            <a:ext cx="2278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CA" sz="1800">
                <a:latin typeface="Cormorant Garamond"/>
                <a:ea typeface="Cormorant Garamond"/>
                <a:cs typeface="Cormorant Garamond"/>
                <a:sym typeface="Cormorant Garamond"/>
              </a:rPr>
              <a:t>Make informed decisions</a:t>
            </a:r>
            <a:endParaRPr b="1" sz="1800">
              <a:latin typeface="Cormorant Garamond"/>
              <a:ea typeface="Cormorant Garamond"/>
              <a:cs typeface="Cormorant Garamond"/>
              <a:sym typeface="Cormorant Garamond"/>
            </a:endParaRPr>
          </a:p>
        </p:txBody>
      </p:sp>
      <p:sp>
        <p:nvSpPr>
          <p:cNvPr id="153" name="Google Shape;153;p28"/>
          <p:cNvSpPr txBox="1"/>
          <p:nvPr>
            <p:ph idx="4294967295" type="title"/>
          </p:nvPr>
        </p:nvSpPr>
        <p:spPr>
          <a:xfrm>
            <a:off x="682200" y="445025"/>
            <a:ext cx="8150100" cy="572700"/>
          </a:xfrm>
          <a:prstGeom prst="rect">
            <a:avLst/>
          </a:prstGeom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CA" sz="3359">
                <a:solidFill>
                  <a:srgbClr val="000000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Goal</a:t>
            </a:r>
            <a:endParaRPr b="1" sz="282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9"/>
          <p:cNvPicPr preferRelativeResize="0"/>
          <p:nvPr/>
        </p:nvPicPr>
        <p:blipFill rotWithShape="1">
          <a:blip r:embed="rId3">
            <a:alphaModFix/>
          </a:blip>
          <a:srcRect b="0" l="4898" r="4898" t="0"/>
          <a:stretch/>
        </p:blipFill>
        <p:spPr>
          <a:xfrm>
            <a:off x="-1250" y="0"/>
            <a:ext cx="309244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9"/>
          <p:cNvSpPr txBox="1"/>
          <p:nvPr/>
        </p:nvSpPr>
        <p:spPr>
          <a:xfrm>
            <a:off x="3425969" y="1393493"/>
            <a:ext cx="2292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BB893D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Data</a:t>
            </a:r>
            <a:endParaRPr sz="900"/>
          </a:p>
        </p:txBody>
      </p:sp>
      <p:sp>
        <p:nvSpPr>
          <p:cNvPr id="160" name="Google Shape;160;p29"/>
          <p:cNvSpPr txBox="1"/>
          <p:nvPr/>
        </p:nvSpPr>
        <p:spPr>
          <a:xfrm>
            <a:off x="3425969" y="1804783"/>
            <a:ext cx="52038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300">
                <a:latin typeface="DM Sans"/>
                <a:ea typeface="DM Sans"/>
                <a:cs typeface="DM Sans"/>
                <a:sym typeface="DM Sans"/>
              </a:rPr>
              <a:t>Fuel economy data for vehicles released in the US from 1985-2023.</a:t>
            </a:r>
            <a:endParaRPr sz="1300"/>
          </a:p>
        </p:txBody>
      </p:sp>
      <p:sp>
        <p:nvSpPr>
          <p:cNvPr id="161" name="Google Shape;161;p29"/>
          <p:cNvSpPr txBox="1"/>
          <p:nvPr/>
        </p:nvSpPr>
        <p:spPr>
          <a:xfrm>
            <a:off x="3425969" y="2254043"/>
            <a:ext cx="2292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BB893D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Source</a:t>
            </a:r>
            <a:endParaRPr sz="900"/>
          </a:p>
        </p:txBody>
      </p:sp>
      <p:sp>
        <p:nvSpPr>
          <p:cNvPr id="162" name="Google Shape;162;p29"/>
          <p:cNvSpPr txBox="1"/>
          <p:nvPr/>
        </p:nvSpPr>
        <p:spPr>
          <a:xfrm>
            <a:off x="3425969" y="2665333"/>
            <a:ext cx="52038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rPr lang="en-CA" sz="1300">
                <a:latin typeface="DM Sans"/>
                <a:ea typeface="DM Sans"/>
                <a:cs typeface="DM Sans"/>
                <a:sym typeface="DM Sans"/>
              </a:rPr>
              <a:t>The US department of energy, Kaggle.com</a:t>
            </a:r>
            <a:endParaRPr sz="13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3" name="Google Shape;163;p29"/>
          <p:cNvSpPr txBox="1"/>
          <p:nvPr/>
        </p:nvSpPr>
        <p:spPr>
          <a:xfrm>
            <a:off x="3425969" y="3114593"/>
            <a:ext cx="2292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BB893D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Key Metrics</a:t>
            </a:r>
            <a:endParaRPr sz="900"/>
          </a:p>
        </p:txBody>
      </p:sp>
      <p:sp>
        <p:nvSpPr>
          <p:cNvPr id="164" name="Google Shape;164;p29"/>
          <p:cNvSpPr txBox="1"/>
          <p:nvPr/>
        </p:nvSpPr>
        <p:spPr>
          <a:xfrm>
            <a:off x="3425969" y="3525883"/>
            <a:ext cx="5203800" cy="8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CA" sz="1300">
                <a:latin typeface="DM Sans"/>
                <a:ea typeface="DM Sans"/>
                <a:cs typeface="DM Sans"/>
                <a:sym typeface="DM Sans"/>
              </a:rPr>
              <a:t>Model year</a:t>
            </a:r>
            <a:endParaRPr sz="1300"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DM Sans"/>
              <a:buAutoNum type="arabicPeriod"/>
            </a:pPr>
            <a:r>
              <a:rPr lang="en-CA" sz="1300">
                <a:latin typeface="DM Sans"/>
                <a:ea typeface="DM Sans"/>
                <a:cs typeface="DM Sans"/>
                <a:sym typeface="DM Sans"/>
              </a:rPr>
              <a:t>Fuel type</a:t>
            </a:r>
            <a:endParaRPr sz="1300"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DM Sans"/>
              <a:buAutoNum type="arabicPeriod"/>
            </a:pPr>
            <a:r>
              <a:rPr lang="en-CA" sz="1300">
                <a:latin typeface="DM Sans"/>
                <a:ea typeface="DM Sans"/>
                <a:cs typeface="DM Sans"/>
                <a:sym typeface="DM Sans"/>
              </a:rPr>
              <a:t>Vehicle class</a:t>
            </a:r>
            <a:endParaRPr sz="1300"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DM Sans"/>
              <a:buAutoNum type="arabicPeriod"/>
            </a:pPr>
            <a:r>
              <a:rPr lang="en-CA" sz="1300">
                <a:latin typeface="DM Sans"/>
                <a:ea typeface="DM Sans"/>
                <a:cs typeface="DM Sans"/>
                <a:sym typeface="DM Sans"/>
              </a:rPr>
              <a:t>Combined MPG or equivalent</a:t>
            </a:r>
            <a:endParaRPr sz="13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5" name="Google Shape;165;p29"/>
          <p:cNvSpPr txBox="1"/>
          <p:nvPr/>
        </p:nvSpPr>
        <p:spPr>
          <a:xfrm>
            <a:off x="0" y="4885800"/>
            <a:ext cx="1618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700">
                <a:solidFill>
                  <a:schemeClr val="lt2"/>
                </a:solidFill>
              </a:rPr>
              <a:t>Image from Unsplash (2021)</a:t>
            </a:r>
            <a:endParaRPr sz="700">
              <a:solidFill>
                <a:schemeClr val="lt2"/>
              </a:solidFill>
            </a:endParaRPr>
          </a:p>
        </p:txBody>
      </p:sp>
      <p:sp>
        <p:nvSpPr>
          <p:cNvPr id="166" name="Google Shape;166;p29"/>
          <p:cNvSpPr txBox="1"/>
          <p:nvPr>
            <p:ph idx="4294967295" type="title"/>
          </p:nvPr>
        </p:nvSpPr>
        <p:spPr>
          <a:xfrm>
            <a:off x="3425975" y="454350"/>
            <a:ext cx="540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CA" sz="3160">
                <a:solidFill>
                  <a:srgbClr val="000000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Data &amp; Metrics</a:t>
            </a:r>
            <a:endParaRPr b="1" sz="262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/>
        </p:nvSpPr>
        <p:spPr>
          <a:xfrm>
            <a:off x="5398375" y="2180273"/>
            <a:ext cx="32289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72" name="Google Shape;172;p30"/>
          <p:cNvSpPr txBox="1"/>
          <p:nvPr/>
        </p:nvSpPr>
        <p:spPr>
          <a:xfrm>
            <a:off x="5186375" y="2092350"/>
            <a:ext cx="34968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-CA">
                <a:latin typeface="DM Sans"/>
                <a:ea typeface="DM Sans"/>
                <a:cs typeface="DM Sans"/>
                <a:sym typeface="DM Sans"/>
              </a:rPr>
              <a:t>Steady increase in EV fuel efficiency.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-CA">
                <a:latin typeface="DM Sans"/>
                <a:ea typeface="DM Sans"/>
                <a:cs typeface="DM Sans"/>
                <a:sym typeface="DM Sans"/>
              </a:rPr>
              <a:t>Not meaningful improvements for gas-powered cars.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-CA">
                <a:latin typeface="DM Sans"/>
                <a:ea typeface="DM Sans"/>
                <a:cs typeface="DM Sans"/>
                <a:sym typeface="DM Sans"/>
              </a:rPr>
              <a:t>Hybrid cars are a good alternative.</a:t>
            </a:r>
            <a:endParaRPr/>
          </a:p>
        </p:txBody>
      </p:sp>
      <p:sp>
        <p:nvSpPr>
          <p:cNvPr id="173" name="Google Shape;173;p30"/>
          <p:cNvSpPr txBox="1"/>
          <p:nvPr>
            <p:ph idx="4294967295" type="title"/>
          </p:nvPr>
        </p:nvSpPr>
        <p:spPr>
          <a:xfrm>
            <a:off x="311700" y="119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CA" sz="2960">
                <a:solidFill>
                  <a:srgbClr val="000000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What has been the fuel economy of vehicles over time?</a:t>
            </a:r>
            <a:endParaRPr b="1" sz="2960">
              <a:solidFill>
                <a:srgbClr val="000000"/>
              </a:solidFill>
              <a:latin typeface="Cormorant Garamond"/>
              <a:ea typeface="Cormorant Garamond"/>
              <a:cs typeface="Cormorant Garamond"/>
              <a:sym typeface="Cormorant Garamond"/>
            </a:endParaRPr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692625"/>
            <a:ext cx="4874700" cy="4236900"/>
          </a:xfrm>
          <a:prstGeom prst="roundRect">
            <a:avLst>
              <a:gd fmla="val 513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/>
        </p:nvSpPr>
        <p:spPr>
          <a:xfrm>
            <a:off x="452950" y="1188000"/>
            <a:ext cx="1694100" cy="26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000">
                <a:latin typeface="Cormorant Garamond"/>
                <a:ea typeface="Cormorant Garamond"/>
                <a:cs typeface="Cormorant Garamond"/>
                <a:sym typeface="Cormorant Garamond"/>
              </a:rPr>
              <a:t>How has the range of EVs changed over time?</a:t>
            </a:r>
            <a:endParaRPr b="1" sz="3000"/>
          </a:p>
        </p:txBody>
      </p:sp>
      <p:pic>
        <p:nvPicPr>
          <p:cNvPr id="180" name="Google Shape;18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9450" y="373663"/>
            <a:ext cx="6576573" cy="439617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/>
          <p:nvPr/>
        </p:nvSpPr>
        <p:spPr>
          <a:xfrm>
            <a:off x="7651325" y="232500"/>
            <a:ext cx="1328700" cy="4678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/>
        </p:nvSpPr>
        <p:spPr>
          <a:xfrm>
            <a:off x="514350" y="3310450"/>
            <a:ext cx="8159400" cy="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87" name="Google Shape;187;p32"/>
          <p:cNvSpPr txBox="1"/>
          <p:nvPr/>
        </p:nvSpPr>
        <p:spPr>
          <a:xfrm>
            <a:off x="514350" y="955500"/>
            <a:ext cx="1874700" cy="3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600">
                <a:latin typeface="Cormorant Garamond"/>
                <a:ea typeface="Cormorant Garamond"/>
                <a:cs typeface="Cormorant Garamond"/>
                <a:sym typeface="Cormorant Garamond"/>
              </a:rPr>
              <a:t>What is the fuel </a:t>
            </a:r>
            <a:r>
              <a:rPr b="1" lang="en-CA" sz="2600">
                <a:latin typeface="Cormorant Garamond"/>
                <a:ea typeface="Cormorant Garamond"/>
                <a:cs typeface="Cormorant Garamond"/>
                <a:sym typeface="Cormorant Garamond"/>
              </a:rPr>
              <a:t>efficiency</a:t>
            </a:r>
            <a:r>
              <a:rPr b="1" lang="en-CA" sz="2600">
                <a:latin typeface="Cormorant Garamond"/>
                <a:ea typeface="Cormorant Garamond"/>
                <a:cs typeface="Cormorant Garamond"/>
                <a:sym typeface="Cormorant Garamond"/>
              </a:rPr>
              <a:t> of  different electric vehicle classes in recent years?</a:t>
            </a:r>
            <a:endParaRPr b="1" sz="2600">
              <a:latin typeface="Cormorant Garamond"/>
              <a:ea typeface="Cormorant Garamond"/>
              <a:cs typeface="Cormorant Garamond"/>
              <a:sym typeface="Cormorant Garamond"/>
            </a:endParaRPr>
          </a:p>
        </p:txBody>
      </p:sp>
      <p:pic>
        <p:nvPicPr>
          <p:cNvPr id="188" name="Google Shape;1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9050" y="570850"/>
            <a:ext cx="6597723" cy="405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/>
          <p:nvPr/>
        </p:nvSpPr>
        <p:spPr>
          <a:xfrm>
            <a:off x="514350" y="3310450"/>
            <a:ext cx="8159400" cy="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94" name="Google Shape;194;p33"/>
          <p:cNvSpPr txBox="1"/>
          <p:nvPr/>
        </p:nvSpPr>
        <p:spPr>
          <a:xfrm>
            <a:off x="514350" y="955500"/>
            <a:ext cx="1874700" cy="3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600">
                <a:latin typeface="Cormorant Garamond"/>
                <a:ea typeface="Cormorant Garamond"/>
                <a:cs typeface="Cormorant Garamond"/>
                <a:sym typeface="Cormorant Garamond"/>
              </a:rPr>
              <a:t>What is the range</a:t>
            </a:r>
            <a:endParaRPr b="1" sz="2600">
              <a:latin typeface="Cormorant Garamond"/>
              <a:ea typeface="Cormorant Garamond"/>
              <a:cs typeface="Cormorant Garamond"/>
              <a:sym typeface="Cormorant Garamond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600">
                <a:latin typeface="Cormorant Garamond"/>
                <a:ea typeface="Cormorant Garamond"/>
                <a:cs typeface="Cormorant Garamond"/>
                <a:sym typeface="Cormorant Garamond"/>
              </a:rPr>
              <a:t>of  different electric vehicle classes in recent years?</a:t>
            </a:r>
            <a:endParaRPr b="1" sz="2600">
              <a:latin typeface="Cormorant Garamond"/>
              <a:ea typeface="Cormorant Garamond"/>
              <a:cs typeface="Cormorant Garamond"/>
              <a:sym typeface="Cormorant Garamond"/>
            </a:endParaRPr>
          </a:p>
        </p:txBody>
      </p:sp>
      <p:pic>
        <p:nvPicPr>
          <p:cNvPr id="195" name="Google Shape;19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1950" y="554200"/>
            <a:ext cx="6652048" cy="408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CA" sz="3160">
                <a:solidFill>
                  <a:srgbClr val="000000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Recommendations</a:t>
            </a:r>
            <a:endParaRPr b="1" sz="2620"/>
          </a:p>
        </p:txBody>
      </p:sp>
      <p:sp>
        <p:nvSpPr>
          <p:cNvPr id="201" name="Google Shape;201;p34"/>
          <p:cNvSpPr txBox="1"/>
          <p:nvPr>
            <p:ph idx="1" type="body"/>
          </p:nvPr>
        </p:nvSpPr>
        <p:spPr>
          <a:xfrm>
            <a:off x="311700" y="1598050"/>
            <a:ext cx="5120700" cy="23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91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Consider</a:t>
            </a:r>
            <a:r>
              <a:rPr lang="en-CA" sz="1891">
                <a:solidFill>
                  <a:schemeClr val="dk1"/>
                </a:solidFill>
              </a:rPr>
              <a:t> </a:t>
            </a:r>
            <a:r>
              <a:rPr lang="en-CA" sz="1891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making</a:t>
            </a:r>
            <a:r>
              <a:rPr lang="en-CA" sz="1891">
                <a:solidFill>
                  <a:schemeClr val="dk1"/>
                </a:solidFill>
              </a:rPr>
              <a:t> </a:t>
            </a:r>
            <a:r>
              <a:rPr lang="en-CA" sz="1891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an EV your next car purchase</a:t>
            </a:r>
            <a:endParaRPr sz="1891">
              <a:solidFill>
                <a:schemeClr val="dk1"/>
              </a:solidFill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Char char="●"/>
            </a:pPr>
            <a:r>
              <a:rPr lang="en-CA" sz="14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Better fuel efficiency relative to other fuel types</a:t>
            </a:r>
            <a:r>
              <a:rPr lang="en-CA" sz="14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400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Char char="●"/>
            </a:pPr>
            <a:r>
              <a:rPr lang="en-CA" sz="14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Improvements in range over time </a:t>
            </a:r>
            <a:endParaRPr sz="1400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CA">
                <a:solidFill>
                  <a:schemeClr val="dk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Consider relative fuel efficiency and range</a:t>
            </a:r>
            <a:endParaRPr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Char char="●"/>
            </a:pPr>
            <a:r>
              <a:rPr lang="en-CA" sz="14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Smaller cars have better fuel </a:t>
            </a:r>
            <a:r>
              <a:rPr lang="en-CA" sz="14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efficiency</a:t>
            </a:r>
            <a:endParaRPr sz="1400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DM Sans"/>
              <a:buChar char="●"/>
            </a:pPr>
            <a:r>
              <a:rPr lang="en-CA" sz="14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Larger cars have better range</a:t>
            </a:r>
            <a:endParaRPr sz="1400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02" name="Google Shape;202;p34"/>
          <p:cNvPicPr preferRelativeResize="0"/>
          <p:nvPr/>
        </p:nvPicPr>
        <p:blipFill rotWithShape="1">
          <a:blip r:embed="rId3">
            <a:alphaModFix/>
          </a:blip>
          <a:srcRect b="1989" l="3966" r="0" t="0"/>
          <a:stretch/>
        </p:blipFill>
        <p:spPr>
          <a:xfrm>
            <a:off x="5784731" y="0"/>
            <a:ext cx="335926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4"/>
          <p:cNvSpPr txBox="1"/>
          <p:nvPr/>
        </p:nvSpPr>
        <p:spPr>
          <a:xfrm>
            <a:off x="7525200" y="4820575"/>
            <a:ext cx="1618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700">
                <a:solidFill>
                  <a:schemeClr val="lt2"/>
                </a:solidFill>
              </a:rPr>
              <a:t>Image from Unsplash (2021)</a:t>
            </a:r>
            <a:endParaRPr sz="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